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ad4deb80ba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ad4deb80ba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d4deb80ba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d4deb80b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ace7262fe6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ace7262fe6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ace7262fe6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ace7262fe6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ad19145e2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ad19145e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ce7262fe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ce7262fe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d19145e2e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d19145e2e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ce7262fe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ce7262fe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ce7262fe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ce7262fe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d19145e2e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d19145e2e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ce7262fe6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ace7262fe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ce7262fe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ace7262fe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ace7262fe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ace7262fe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contact@ssaepfl.com" TargetMode="External"/><Relationship Id="rId4" Type="http://schemas.openxmlformats.org/officeDocument/2006/relationships/hyperlink" Target="http://ssaepfl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52500"/>
            <a:ext cx="9144006" cy="609600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0" y="519150"/>
            <a:ext cx="8520600" cy="279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6500">
                <a:solidFill>
                  <a:srgbClr val="FFFFFF"/>
                </a:solidFill>
              </a:rPr>
              <a:t>Space Situational A</a:t>
            </a:r>
            <a:r>
              <a:rPr lang="fr" sz="6500">
                <a:solidFill>
                  <a:srgbClr val="FFFFFF"/>
                </a:solidFill>
              </a:rPr>
              <a:t>wareness</a:t>
            </a:r>
            <a:endParaRPr sz="6500">
              <a:solidFill>
                <a:srgbClr val="FFFFFF"/>
              </a:solidFill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47425" y="40664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2CC"/>
                </a:solidFill>
              </a:rPr>
              <a:t>www.ssaepfl.com</a:t>
            </a:r>
            <a:endParaRPr>
              <a:solidFill>
                <a:srgbClr val="FFF2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Install a camera on one of Callista’s telescope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Define a reliable image acquisition method</a:t>
            </a:r>
            <a:endParaRPr/>
          </a:p>
        </p:txBody>
      </p:sp>
      <p:sp>
        <p:nvSpPr>
          <p:cNvPr id="179" name="Google Shape;179;p22"/>
          <p:cNvSpPr txBox="1"/>
          <p:nvPr>
            <p:ph type="title"/>
          </p:nvPr>
        </p:nvSpPr>
        <p:spPr>
          <a:xfrm>
            <a:off x="311700" y="125025"/>
            <a:ext cx="8520600" cy="99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fr"/>
              <a:t>Static telescope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1.4. Telescope control</a:t>
            </a:r>
            <a:endParaRPr/>
          </a:p>
        </p:txBody>
      </p:sp>
      <p:pic>
        <p:nvPicPr>
          <p:cNvPr id="180" name="Google Shape;18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9075" y="1987000"/>
            <a:ext cx="3733225" cy="279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Raw data processing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Bridge between image capture and track detection</a:t>
            </a:r>
            <a:endParaRPr/>
          </a:p>
        </p:txBody>
      </p:sp>
      <p:sp>
        <p:nvSpPr>
          <p:cNvPr id="186" name="Google Shape;186;p23"/>
          <p:cNvSpPr txBox="1"/>
          <p:nvPr>
            <p:ph type="title"/>
          </p:nvPr>
        </p:nvSpPr>
        <p:spPr>
          <a:xfrm>
            <a:off x="311700" y="125025"/>
            <a:ext cx="8520600" cy="99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fr"/>
              <a:t>Static telescope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1.5. Image processing</a:t>
            </a:r>
            <a:endParaRPr/>
          </a:p>
        </p:txBody>
      </p:sp>
      <p:pic>
        <p:nvPicPr>
          <p:cNvPr id="187" name="Google Shape;18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0650" y="2221050"/>
            <a:ext cx="3497924" cy="22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507" y="2221062"/>
            <a:ext cx="3970493" cy="22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Build a mount that can support the weight of the telescope, and go to a very specific point in the sky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Able to track a quickly moving point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Reliable and precise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Laboratory: Automation Laboratory</a:t>
            </a:r>
            <a:endParaRPr/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4225" y="1922100"/>
            <a:ext cx="3580852" cy="291912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 txBox="1"/>
          <p:nvPr>
            <p:ph type="title"/>
          </p:nvPr>
        </p:nvSpPr>
        <p:spPr>
          <a:xfrm>
            <a:off x="311700" y="125025"/>
            <a:ext cx="8520600" cy="99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2.  Dynamic telescope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2.1. Tracking mount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Build a telescope that fits the need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Laboratory: Optics laboratory</a:t>
            </a:r>
            <a:endParaRPr/>
          </a:p>
        </p:txBody>
      </p:sp>
      <p:pic>
        <p:nvPicPr>
          <p:cNvPr id="201" name="Google Shape;20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6100" y="1809550"/>
            <a:ext cx="3976202" cy="298215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5"/>
          <p:cNvSpPr txBox="1"/>
          <p:nvPr>
            <p:ph type="title"/>
          </p:nvPr>
        </p:nvSpPr>
        <p:spPr>
          <a:xfrm>
            <a:off x="311700" y="125025"/>
            <a:ext cx="8520600" cy="99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2.  Dynamic telescope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2.2. Telescope conception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Contact</a:t>
            </a:r>
            <a:endParaRPr/>
          </a:p>
        </p:txBody>
      </p:sp>
      <p:sp>
        <p:nvSpPr>
          <p:cNvPr id="208" name="Google Shape;208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Mail: </a:t>
            </a:r>
            <a:r>
              <a:rPr lang="fr" u="sng">
                <a:solidFill>
                  <a:schemeClr val="hlink"/>
                </a:solidFill>
                <a:hlinkClick r:id="rId3"/>
              </a:rPr>
              <a:t>contact@ssaepfl.com</a:t>
            </a:r>
            <a:r>
              <a:rPr lang="fr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Instagram DM: @ssaepflteam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Website: </a:t>
            </a:r>
            <a:r>
              <a:rPr lang="fr" u="sng">
                <a:solidFill>
                  <a:schemeClr val="hlink"/>
                </a:solidFill>
                <a:hlinkClick r:id="rId4"/>
              </a:rPr>
              <a:t>http://ssaepfl.com</a:t>
            </a:r>
            <a:r>
              <a:rPr lang="fr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End goal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Fully autonomous mounted optical telescope satellite tracker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Live catalog of orbital objects (API)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Sharing data with different organizations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Additions of new detected debris after every observation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7221" y="2661050"/>
            <a:ext cx="3313874" cy="2158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Timeline</a:t>
            </a:r>
            <a:endParaRPr/>
          </a:p>
        </p:txBody>
      </p:sp>
      <p:sp>
        <p:nvSpPr>
          <p:cNvPr id="69" name="Google Shape;69;p15"/>
          <p:cNvSpPr/>
          <p:nvPr/>
        </p:nvSpPr>
        <p:spPr>
          <a:xfrm>
            <a:off x="311700" y="1366250"/>
            <a:ext cx="3054000" cy="12054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</a:rPr>
              <a:t>May 2020-February 2021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231600" y="2687850"/>
            <a:ext cx="3054000" cy="10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/>
              <a:t>Project start-up (MAKE fund)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/>
              <a:t>First track detection algorithm</a:t>
            </a: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3365700" y="1366350"/>
            <a:ext cx="2769000" cy="12054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February 2021-June 2021</a:t>
            </a: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3285600" y="2643250"/>
            <a:ext cx="2929200" cy="20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/>
              <a:t>Proof of concept: wide-field prototype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/>
              <a:t>Automatic static data gathering telescope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/>
              <a:t>Improve track detection </a:t>
            </a:r>
            <a:r>
              <a:rPr lang="fr"/>
              <a:t>algorithms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/>
              <a:t>First designs of tracking telescope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6134700" y="1366350"/>
            <a:ext cx="2553900" cy="12054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June 2021- Onwards</a:t>
            </a: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6045075" y="2687850"/>
            <a:ext cx="2929200" cy="20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/>
              <a:t>Fully autonomous tracking telescope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/>
              <a:t>More precise detection softwares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79725" cy="611982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1509125" y="187525"/>
            <a:ext cx="64473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rgbClr val="FFFFFF"/>
                </a:solidFill>
              </a:rPr>
              <a:t>Committee </a:t>
            </a:r>
            <a:r>
              <a:rPr lang="fr" sz="2600">
                <a:solidFill>
                  <a:srgbClr val="FFFFFF"/>
                </a:solidFill>
              </a:rPr>
              <a:t>recrutement</a:t>
            </a:r>
            <a:endParaRPr sz="2600">
              <a:solidFill>
                <a:srgbClr val="FFFFFF"/>
              </a:solidFill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5749550" y="2351875"/>
            <a:ext cx="1991400" cy="4911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Communications</a:t>
            </a:r>
            <a:endParaRPr/>
          </a:p>
        </p:txBody>
      </p:sp>
      <p:sp>
        <p:nvSpPr>
          <p:cNvPr id="82" name="Google Shape;82;p16"/>
          <p:cNvSpPr/>
          <p:nvPr/>
        </p:nvSpPr>
        <p:spPr>
          <a:xfrm>
            <a:off x="5749550" y="3012450"/>
            <a:ext cx="1991400" cy="607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Communication manager</a:t>
            </a:r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5749550" y="3704675"/>
            <a:ext cx="1991400" cy="571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Sponsoring manager</a:t>
            </a:r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5749550" y="4361200"/>
            <a:ext cx="1991400" cy="571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Webmaster</a:t>
            </a:r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3799675" y="776750"/>
            <a:ext cx="1776900" cy="491400"/>
          </a:xfrm>
          <a:prstGeom prst="rect">
            <a:avLst/>
          </a:prstGeom>
          <a:solidFill>
            <a:srgbClr val="B4A7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President </a:t>
            </a:r>
            <a:br>
              <a:rPr lang="fr"/>
            </a:br>
            <a:r>
              <a:rPr lang="fr"/>
              <a:t>Vice - president</a:t>
            </a:r>
            <a:endParaRPr/>
          </a:p>
        </p:txBody>
      </p:sp>
      <p:cxnSp>
        <p:nvCxnSpPr>
          <p:cNvPr id="86" name="Google Shape;86;p16"/>
          <p:cNvCxnSpPr>
            <a:endCxn id="85" idx="2"/>
          </p:cNvCxnSpPr>
          <p:nvPr/>
        </p:nvCxnSpPr>
        <p:spPr>
          <a:xfrm>
            <a:off x="4688125" y="126815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" name="Google Shape;87;p16"/>
          <p:cNvSpPr/>
          <p:nvPr/>
        </p:nvSpPr>
        <p:spPr>
          <a:xfrm>
            <a:off x="2815500" y="1509125"/>
            <a:ext cx="1776900" cy="491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Secretary</a:t>
            </a:r>
            <a:endParaRPr/>
          </a:p>
        </p:txBody>
      </p:sp>
      <p:cxnSp>
        <p:nvCxnSpPr>
          <p:cNvPr id="88" name="Google Shape;88;p16"/>
          <p:cNvCxnSpPr>
            <a:stCxn id="85" idx="2"/>
            <a:endCxn id="87" idx="0"/>
          </p:cNvCxnSpPr>
          <p:nvPr/>
        </p:nvCxnSpPr>
        <p:spPr>
          <a:xfrm flipH="1">
            <a:off x="3703825" y="1268150"/>
            <a:ext cx="984300" cy="2409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9" name="Google Shape;89;p16"/>
          <p:cNvSpPr/>
          <p:nvPr/>
        </p:nvSpPr>
        <p:spPr>
          <a:xfrm>
            <a:off x="1772500" y="2351863"/>
            <a:ext cx="1991400" cy="4911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Projects</a:t>
            </a:r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1772500" y="2999588"/>
            <a:ext cx="1991400" cy="607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Project coordinator</a:t>
            </a:r>
            <a:endParaRPr/>
          </a:p>
        </p:txBody>
      </p:sp>
      <p:cxnSp>
        <p:nvCxnSpPr>
          <p:cNvPr id="91" name="Google Shape;91;p16"/>
          <p:cNvCxnSpPr>
            <a:stCxn id="89" idx="2"/>
            <a:endCxn id="90" idx="0"/>
          </p:cNvCxnSpPr>
          <p:nvPr/>
        </p:nvCxnSpPr>
        <p:spPr>
          <a:xfrm>
            <a:off x="2768200" y="2842963"/>
            <a:ext cx="0" cy="1566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" name="Google Shape;92;p16"/>
          <p:cNvCxnSpPr>
            <a:endCxn id="82" idx="0"/>
          </p:cNvCxnSpPr>
          <p:nvPr/>
        </p:nvCxnSpPr>
        <p:spPr>
          <a:xfrm>
            <a:off x="6745250" y="2842950"/>
            <a:ext cx="0" cy="1695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" name="Google Shape;93;p16"/>
          <p:cNvCxnSpPr>
            <a:stCxn id="82" idx="2"/>
            <a:endCxn id="83" idx="0"/>
          </p:cNvCxnSpPr>
          <p:nvPr/>
        </p:nvCxnSpPr>
        <p:spPr>
          <a:xfrm>
            <a:off x="6745250" y="3619950"/>
            <a:ext cx="0" cy="8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" name="Google Shape;94;p16"/>
          <p:cNvCxnSpPr>
            <a:stCxn id="84" idx="0"/>
            <a:endCxn id="84" idx="0"/>
          </p:cNvCxnSpPr>
          <p:nvPr/>
        </p:nvCxnSpPr>
        <p:spPr>
          <a:xfrm>
            <a:off x="6745250" y="436120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" name="Google Shape;95;p16"/>
          <p:cNvCxnSpPr>
            <a:stCxn id="84" idx="0"/>
          </p:cNvCxnSpPr>
          <p:nvPr/>
        </p:nvCxnSpPr>
        <p:spPr>
          <a:xfrm>
            <a:off x="6745250" y="436120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" name="Google Shape;96;p16"/>
          <p:cNvCxnSpPr>
            <a:stCxn id="84" idx="0"/>
            <a:endCxn id="83" idx="2"/>
          </p:cNvCxnSpPr>
          <p:nvPr/>
        </p:nvCxnSpPr>
        <p:spPr>
          <a:xfrm rot="10800000">
            <a:off x="6745250" y="4276600"/>
            <a:ext cx="0" cy="8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7" name="Google Shape;97;p16"/>
          <p:cNvSpPr/>
          <p:nvPr/>
        </p:nvSpPr>
        <p:spPr>
          <a:xfrm>
            <a:off x="4753850" y="1509125"/>
            <a:ext cx="1776900" cy="491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Treasurer</a:t>
            </a:r>
            <a:endParaRPr/>
          </a:p>
        </p:txBody>
      </p:sp>
      <p:cxnSp>
        <p:nvCxnSpPr>
          <p:cNvPr id="98" name="Google Shape;98;p16"/>
          <p:cNvCxnSpPr>
            <a:stCxn id="89" idx="3"/>
            <a:endCxn id="81" idx="1"/>
          </p:cNvCxnSpPr>
          <p:nvPr/>
        </p:nvCxnSpPr>
        <p:spPr>
          <a:xfrm>
            <a:off x="3763900" y="2597413"/>
            <a:ext cx="19857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" name="Google Shape;99;p16"/>
          <p:cNvCxnSpPr>
            <a:stCxn id="87" idx="2"/>
          </p:cNvCxnSpPr>
          <p:nvPr/>
        </p:nvCxnSpPr>
        <p:spPr>
          <a:xfrm>
            <a:off x="3703950" y="2000525"/>
            <a:ext cx="1002000" cy="5892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" name="Google Shape;100;p16"/>
          <p:cNvCxnSpPr>
            <a:stCxn id="97" idx="2"/>
          </p:cNvCxnSpPr>
          <p:nvPr/>
        </p:nvCxnSpPr>
        <p:spPr>
          <a:xfrm flipH="1">
            <a:off x="4723700" y="2000525"/>
            <a:ext cx="918600" cy="5979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" name="Google Shape;101;p16"/>
          <p:cNvCxnSpPr>
            <a:stCxn id="85" idx="2"/>
            <a:endCxn id="97" idx="0"/>
          </p:cNvCxnSpPr>
          <p:nvPr/>
        </p:nvCxnSpPr>
        <p:spPr>
          <a:xfrm>
            <a:off x="4688125" y="1268150"/>
            <a:ext cx="954300" cy="2409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1425" y="-523875"/>
            <a:ext cx="9268999" cy="617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/>
          <p:nvPr/>
        </p:nvSpPr>
        <p:spPr>
          <a:xfrm>
            <a:off x="3540600" y="848900"/>
            <a:ext cx="2062800" cy="6519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</a:rPr>
              <a:t>Static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6702275" y="848900"/>
            <a:ext cx="2062800" cy="6519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</a:rPr>
              <a:t>Dynamic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530700" y="848900"/>
            <a:ext cx="2062800" cy="6519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</a:rPr>
              <a:t>Wide-field prototype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0" name="Google Shape;110;p17"/>
          <p:cNvSpPr/>
          <p:nvPr/>
        </p:nvSpPr>
        <p:spPr>
          <a:xfrm>
            <a:off x="2812850" y="2457450"/>
            <a:ext cx="1641000" cy="651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Long exposure track detection</a:t>
            </a:r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6702275" y="1751375"/>
            <a:ext cx="2062800" cy="651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Tracking mount</a:t>
            </a:r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2812850" y="3368275"/>
            <a:ext cx="1641000" cy="651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Image generation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(GAN)</a:t>
            </a:r>
            <a:endParaRPr/>
          </a:p>
        </p:txBody>
      </p:sp>
      <p:sp>
        <p:nvSpPr>
          <p:cNvPr id="113" name="Google Shape;113;p17"/>
          <p:cNvSpPr/>
          <p:nvPr/>
        </p:nvSpPr>
        <p:spPr>
          <a:xfrm>
            <a:off x="4636651" y="2457450"/>
            <a:ext cx="1587300" cy="651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Telescope control</a:t>
            </a:r>
            <a:endParaRPr/>
          </a:p>
        </p:txBody>
      </p:sp>
      <p:sp>
        <p:nvSpPr>
          <p:cNvPr id="114" name="Google Shape;114;p17"/>
          <p:cNvSpPr/>
          <p:nvPr/>
        </p:nvSpPr>
        <p:spPr>
          <a:xfrm>
            <a:off x="6702275" y="2609200"/>
            <a:ext cx="2062800" cy="651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Telescope design and realization</a:t>
            </a:r>
            <a:endParaRPr/>
          </a:p>
        </p:txBody>
      </p:sp>
      <p:sp>
        <p:nvSpPr>
          <p:cNvPr id="115" name="Google Shape;115;p17"/>
          <p:cNvSpPr/>
          <p:nvPr/>
        </p:nvSpPr>
        <p:spPr>
          <a:xfrm>
            <a:off x="2839651" y="4279100"/>
            <a:ext cx="1587300" cy="651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Simulations</a:t>
            </a:r>
            <a:endParaRPr/>
          </a:p>
        </p:txBody>
      </p:sp>
      <p:cxnSp>
        <p:nvCxnSpPr>
          <p:cNvPr id="116" name="Google Shape;116;p17"/>
          <p:cNvCxnSpPr>
            <a:endCxn id="107" idx="0"/>
          </p:cNvCxnSpPr>
          <p:nvPr/>
        </p:nvCxnSpPr>
        <p:spPr>
          <a:xfrm flipH="1">
            <a:off x="4572000" y="35900"/>
            <a:ext cx="5100" cy="8130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" name="Google Shape;117;p17"/>
          <p:cNvCxnSpPr>
            <a:stCxn id="108" idx="2"/>
            <a:endCxn id="111" idx="0"/>
          </p:cNvCxnSpPr>
          <p:nvPr/>
        </p:nvCxnSpPr>
        <p:spPr>
          <a:xfrm>
            <a:off x="7733675" y="1500800"/>
            <a:ext cx="0" cy="2505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8" name="Google Shape;118;p17"/>
          <p:cNvCxnSpPr>
            <a:stCxn id="111" idx="2"/>
            <a:endCxn id="114" idx="0"/>
          </p:cNvCxnSpPr>
          <p:nvPr/>
        </p:nvCxnSpPr>
        <p:spPr>
          <a:xfrm>
            <a:off x="7733675" y="2403275"/>
            <a:ext cx="0" cy="2058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9" name="Google Shape;119;p17"/>
          <p:cNvSpPr/>
          <p:nvPr/>
        </p:nvSpPr>
        <p:spPr>
          <a:xfrm>
            <a:off x="4636651" y="3368275"/>
            <a:ext cx="1587300" cy="651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Image processing</a:t>
            </a:r>
            <a:endParaRPr/>
          </a:p>
        </p:txBody>
      </p:sp>
      <p:cxnSp>
        <p:nvCxnSpPr>
          <p:cNvPr id="120" name="Google Shape;120;p17"/>
          <p:cNvCxnSpPr>
            <a:stCxn id="113" idx="2"/>
            <a:endCxn id="119" idx="0"/>
          </p:cNvCxnSpPr>
          <p:nvPr/>
        </p:nvCxnSpPr>
        <p:spPr>
          <a:xfrm>
            <a:off x="5430301" y="3109350"/>
            <a:ext cx="0" cy="2589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" name="Google Shape;121;p17"/>
          <p:cNvCxnSpPr>
            <a:stCxn id="115" idx="0"/>
            <a:endCxn id="112" idx="2"/>
          </p:cNvCxnSpPr>
          <p:nvPr/>
        </p:nvCxnSpPr>
        <p:spPr>
          <a:xfrm rot="10800000">
            <a:off x="3633301" y="4020200"/>
            <a:ext cx="0" cy="2589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" name="Google Shape;122;p17"/>
          <p:cNvCxnSpPr>
            <a:stCxn id="112" idx="0"/>
            <a:endCxn id="110" idx="2"/>
          </p:cNvCxnSpPr>
          <p:nvPr/>
        </p:nvCxnSpPr>
        <p:spPr>
          <a:xfrm rot="10800000">
            <a:off x="3633350" y="3109375"/>
            <a:ext cx="0" cy="2589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3" name="Google Shape;123;p17"/>
          <p:cNvSpPr/>
          <p:nvPr/>
        </p:nvSpPr>
        <p:spPr>
          <a:xfrm>
            <a:off x="2839655" y="1880634"/>
            <a:ext cx="1587300" cy="2589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Software</a:t>
            </a:r>
            <a:endParaRPr/>
          </a:p>
        </p:txBody>
      </p:sp>
      <p:sp>
        <p:nvSpPr>
          <p:cNvPr id="124" name="Google Shape;124;p17"/>
          <p:cNvSpPr/>
          <p:nvPr/>
        </p:nvSpPr>
        <p:spPr>
          <a:xfrm>
            <a:off x="4636651" y="1880634"/>
            <a:ext cx="1587300" cy="2589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Hardware</a:t>
            </a:r>
            <a:endParaRPr/>
          </a:p>
        </p:txBody>
      </p:sp>
      <p:cxnSp>
        <p:nvCxnSpPr>
          <p:cNvPr id="125" name="Google Shape;125;p17"/>
          <p:cNvCxnSpPr>
            <a:stCxn id="107" idx="2"/>
            <a:endCxn id="123" idx="0"/>
          </p:cNvCxnSpPr>
          <p:nvPr/>
        </p:nvCxnSpPr>
        <p:spPr>
          <a:xfrm flipH="1">
            <a:off x="3633300" y="1500800"/>
            <a:ext cx="938700" cy="3798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6" name="Google Shape;126;p17"/>
          <p:cNvCxnSpPr>
            <a:endCxn id="107" idx="2"/>
          </p:cNvCxnSpPr>
          <p:nvPr/>
        </p:nvCxnSpPr>
        <p:spPr>
          <a:xfrm rot="10800000">
            <a:off x="4572000" y="1500800"/>
            <a:ext cx="785400" cy="3423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" name="Google Shape;127;p17"/>
          <p:cNvCxnSpPr>
            <a:stCxn id="123" idx="2"/>
            <a:endCxn id="110" idx="0"/>
          </p:cNvCxnSpPr>
          <p:nvPr/>
        </p:nvCxnSpPr>
        <p:spPr>
          <a:xfrm>
            <a:off x="3633305" y="2139534"/>
            <a:ext cx="0" cy="3180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8" name="Google Shape;128;p17"/>
          <p:cNvCxnSpPr>
            <a:stCxn id="124" idx="2"/>
            <a:endCxn id="113" idx="0"/>
          </p:cNvCxnSpPr>
          <p:nvPr/>
        </p:nvCxnSpPr>
        <p:spPr>
          <a:xfrm>
            <a:off x="5430301" y="2139534"/>
            <a:ext cx="0" cy="3180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9" name="Google Shape;129;p17"/>
          <p:cNvSpPr/>
          <p:nvPr/>
        </p:nvSpPr>
        <p:spPr>
          <a:xfrm>
            <a:off x="530525" y="2014250"/>
            <a:ext cx="2099100" cy="443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Construction</a:t>
            </a:r>
            <a:endParaRPr/>
          </a:p>
        </p:txBody>
      </p:sp>
      <p:sp>
        <p:nvSpPr>
          <p:cNvPr id="130" name="Google Shape;130;p17"/>
          <p:cNvSpPr/>
          <p:nvPr/>
        </p:nvSpPr>
        <p:spPr>
          <a:xfrm>
            <a:off x="89925" y="2925150"/>
            <a:ext cx="1537800" cy="443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Data Processing</a:t>
            </a:r>
            <a:endParaRPr/>
          </a:p>
        </p:txBody>
      </p:sp>
      <p:sp>
        <p:nvSpPr>
          <p:cNvPr id="131" name="Google Shape;131;p17"/>
          <p:cNvSpPr/>
          <p:nvPr/>
        </p:nvSpPr>
        <p:spPr>
          <a:xfrm>
            <a:off x="669575" y="3870250"/>
            <a:ext cx="1923900" cy="54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Prototype enhancing</a:t>
            </a:r>
            <a:endParaRPr/>
          </a:p>
        </p:txBody>
      </p:sp>
      <p:cxnSp>
        <p:nvCxnSpPr>
          <p:cNvPr id="132" name="Google Shape;132;p17"/>
          <p:cNvCxnSpPr/>
          <p:nvPr/>
        </p:nvCxnSpPr>
        <p:spPr>
          <a:xfrm>
            <a:off x="782402" y="2457534"/>
            <a:ext cx="0" cy="4560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" name="Google Shape;133;p17"/>
          <p:cNvCxnSpPr/>
          <p:nvPr/>
        </p:nvCxnSpPr>
        <p:spPr>
          <a:xfrm>
            <a:off x="2301602" y="2469159"/>
            <a:ext cx="9300" cy="14154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" name="Google Shape;134;p17"/>
          <p:cNvCxnSpPr>
            <a:stCxn id="109" idx="0"/>
          </p:cNvCxnSpPr>
          <p:nvPr/>
        </p:nvCxnSpPr>
        <p:spPr>
          <a:xfrm flipH="1" rot="10800000">
            <a:off x="1562100" y="616100"/>
            <a:ext cx="600" cy="2328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" name="Google Shape;135;p17"/>
          <p:cNvCxnSpPr/>
          <p:nvPr/>
        </p:nvCxnSpPr>
        <p:spPr>
          <a:xfrm flipH="1" rot="10800000">
            <a:off x="1562700" y="580300"/>
            <a:ext cx="3018300" cy="180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" name="Google Shape;136;p17"/>
          <p:cNvCxnSpPr/>
          <p:nvPr/>
        </p:nvCxnSpPr>
        <p:spPr>
          <a:xfrm flipH="1" rot="10800000">
            <a:off x="4580925" y="571425"/>
            <a:ext cx="3143100" cy="90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" name="Google Shape;137;p17"/>
          <p:cNvCxnSpPr>
            <a:endCxn id="108" idx="0"/>
          </p:cNvCxnSpPr>
          <p:nvPr/>
        </p:nvCxnSpPr>
        <p:spPr>
          <a:xfrm>
            <a:off x="7724075" y="562700"/>
            <a:ext cx="9600" cy="2862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" name="Google Shape;138;p17"/>
          <p:cNvCxnSpPr>
            <a:endCxn id="129" idx="0"/>
          </p:cNvCxnSpPr>
          <p:nvPr/>
        </p:nvCxnSpPr>
        <p:spPr>
          <a:xfrm>
            <a:off x="1562375" y="1500950"/>
            <a:ext cx="17700" cy="5133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Google Shape;143;p18"/>
          <p:cNvCxnSpPr/>
          <p:nvPr/>
        </p:nvCxnSpPr>
        <p:spPr>
          <a:xfrm flipH="1">
            <a:off x="2973500" y="272300"/>
            <a:ext cx="9000" cy="447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" name="Google Shape;144;p18"/>
          <p:cNvCxnSpPr/>
          <p:nvPr/>
        </p:nvCxnSpPr>
        <p:spPr>
          <a:xfrm>
            <a:off x="6116825" y="258950"/>
            <a:ext cx="0" cy="450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5" name="Google Shape;145;p18"/>
          <p:cNvSpPr txBox="1"/>
          <p:nvPr/>
        </p:nvSpPr>
        <p:spPr>
          <a:xfrm>
            <a:off x="214325" y="232175"/>
            <a:ext cx="26700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 u="sng">
                <a:solidFill>
                  <a:srgbClr val="990000"/>
                </a:solidFill>
              </a:rPr>
              <a:t>Wide-field </a:t>
            </a:r>
            <a:r>
              <a:rPr lang="fr" sz="1500" u="sng">
                <a:solidFill>
                  <a:srgbClr val="990000"/>
                </a:solidFill>
              </a:rPr>
              <a:t>prototype (short term)</a:t>
            </a:r>
            <a:endParaRPr sz="1500" u="sng">
              <a:solidFill>
                <a:srgbClr val="990000"/>
              </a:solidFill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3132013" y="232175"/>
            <a:ext cx="28353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 u="sng">
                <a:solidFill>
                  <a:srgbClr val="990000"/>
                </a:solidFill>
              </a:rPr>
              <a:t>Static telescope (medium term)</a:t>
            </a:r>
            <a:endParaRPr sz="1500" u="sng">
              <a:solidFill>
                <a:srgbClr val="990000"/>
              </a:solidFill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6206025" y="241100"/>
            <a:ext cx="27951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 u="sng">
                <a:solidFill>
                  <a:srgbClr val="990000"/>
                </a:solidFill>
              </a:rPr>
              <a:t>Dynamic telescope (long term)</a:t>
            </a:r>
            <a:endParaRPr sz="1500" u="sng">
              <a:solidFill>
                <a:srgbClr val="990000"/>
              </a:solidFill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0" y="884050"/>
            <a:ext cx="2884200" cy="38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/>
              <a:t>Wide-field camera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/>
              <a:t>Low image resolution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/>
              <a:t>Proof of concept for the detection algorithm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/>
              <a:t>Self sustainable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/>
              <a:t>Replacement for TP6 of bachelor physics student</a:t>
            </a:r>
            <a:endParaRPr/>
          </a:p>
        </p:txBody>
      </p:sp>
      <p:sp>
        <p:nvSpPr>
          <p:cNvPr id="149" name="Google Shape;149;p18"/>
          <p:cNvSpPr txBox="1"/>
          <p:nvPr/>
        </p:nvSpPr>
        <p:spPr>
          <a:xfrm>
            <a:off x="2906725" y="607350"/>
            <a:ext cx="3120900" cy="31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/>
              <a:t>Static mount (common with Radioastro)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/>
              <a:t>Adapting a camera on existing static telescope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/>
              <a:t>Automate data </a:t>
            </a:r>
            <a:r>
              <a:rPr lang="fr"/>
              <a:t>acquisition</a:t>
            </a:r>
            <a:r>
              <a:rPr lang="fr"/>
              <a:t> &amp; processing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/>
              <a:t>Data gathering for the softwares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/>
              <a:t>Detection softwares specific to long exposure tracks</a:t>
            </a:r>
            <a:endParaRPr/>
          </a:p>
        </p:txBody>
      </p:sp>
      <p:sp>
        <p:nvSpPr>
          <p:cNvPr id="150" name="Google Shape;150;p18"/>
          <p:cNvSpPr txBox="1"/>
          <p:nvPr/>
        </p:nvSpPr>
        <p:spPr>
          <a:xfrm>
            <a:off x="5991825" y="767950"/>
            <a:ext cx="3053700" cy="31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/>
              <a:t>Able to track fast moving objects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/>
              <a:t>Much higher resolution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/>
              <a:t>Compete scan of the sky every night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/>
              <a:t>Able to better predict size/type of object</a:t>
            </a:r>
            <a:endParaRPr/>
          </a:p>
        </p:txBody>
      </p:sp>
      <p:pic>
        <p:nvPicPr>
          <p:cNvPr id="151" name="Google Shape;15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6025" y="3533150"/>
            <a:ext cx="2795100" cy="966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/>
          <p:nvPr>
            <p:ph type="title"/>
          </p:nvPr>
        </p:nvSpPr>
        <p:spPr>
          <a:xfrm>
            <a:off x="311700" y="125025"/>
            <a:ext cx="8520600" cy="99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fr"/>
              <a:t>Static telescope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1.1 Track detection</a:t>
            </a:r>
            <a:endParaRPr/>
          </a:p>
        </p:txBody>
      </p:sp>
      <p:sp>
        <p:nvSpPr>
          <p:cNvPr id="157" name="Google Shape;15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Use image processing or machine learning to extract orbital parameters of an object’s track on large images of the sky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Laboratory: CVLAB</a:t>
            </a:r>
            <a:endParaRPr/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333263" y="1406313"/>
            <a:ext cx="2077174" cy="412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5591008" y="1413345"/>
            <a:ext cx="2068210" cy="410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Quality images of tracks are rare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Reverse engineer the process to create large sky images to be trained 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Simulate what X satellite will look like from the ground</a:t>
            </a:r>
            <a:endParaRPr/>
          </a:p>
        </p:txBody>
      </p:sp>
      <p:pic>
        <p:nvPicPr>
          <p:cNvPr id="165" name="Google Shape;16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6225" y="2286000"/>
            <a:ext cx="2747324" cy="228287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0"/>
          <p:cNvSpPr txBox="1"/>
          <p:nvPr>
            <p:ph type="title"/>
          </p:nvPr>
        </p:nvSpPr>
        <p:spPr>
          <a:xfrm>
            <a:off x="311700" y="125025"/>
            <a:ext cx="8520600" cy="99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fr"/>
              <a:t>Static telescope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1.2. Image generation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Simulate the movement of every satellite/debris and newly detected ones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Able to predict which satellite is in an image of the sky from coordinate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Maintain an open access API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Laboratory: ANMC</a:t>
            </a:r>
            <a:endParaRPr/>
          </a:p>
        </p:txBody>
      </p:sp>
      <p:pic>
        <p:nvPicPr>
          <p:cNvPr id="172" name="Google Shape;17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475" y="1992000"/>
            <a:ext cx="4112825" cy="274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>
            <p:ph type="title"/>
          </p:nvPr>
        </p:nvSpPr>
        <p:spPr>
          <a:xfrm>
            <a:off x="311700" y="125025"/>
            <a:ext cx="8520600" cy="99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fr"/>
              <a:t>Static telescope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1.3. Simulations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